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405"/>
  </p:normalViewPr>
  <p:slideViewPr>
    <p:cSldViewPr>
      <p:cViewPr>
        <p:scale>
          <a:sx n="50" d="100"/>
          <a:sy n="50" d="100"/>
        </p:scale>
        <p:origin x="3944" y="1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2DFBDE17-9744-4456-ADAE-403DD358D7E8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562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008600" y="8893440"/>
            <a:ext cx="3065760" cy="466920"/>
          </a:xfrm>
          <a:prstGeom prst="rect">
            <a:avLst/>
          </a:prstGeom>
        </p:spPr>
        <p:txBody>
          <a:bodyPr lIns="93960" tIns="46800" rIns="93960" bIns="46800" anchor="b"/>
          <a:lstStyle/>
          <a:p>
            <a:pPr algn="r">
              <a:lnSpc>
                <a:spcPct val="100000"/>
              </a:lnSpc>
            </a:pPr>
            <a:fld id="{88A8F9C5-3073-4E72-825C-EC9A0E97BA72}" type="slidenum">
              <a:rPr lang="en-US" sz="1200">
                <a:solidFill>
                  <a:srgbClr val="000000"/>
                </a:solidFill>
                <a:latin typeface="+mn-lt"/>
                <a:ea typeface="ＭＳ Ｐゴシック"/>
              </a:rPr>
              <a:t>1</a:t>
            </a:fld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45360" y="4447440"/>
            <a:ext cx="5185440" cy="4212360"/>
          </a:xfrm>
          <a:prstGeom prst="rect">
            <a:avLst/>
          </a:prstGeom>
        </p:spPr>
        <p:txBody>
          <a:bodyPr lIns="93960" tIns="46800" rIns="93960" bIns="4680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917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008600" y="8893440"/>
            <a:ext cx="3065760" cy="466920"/>
          </a:xfrm>
          <a:prstGeom prst="rect">
            <a:avLst/>
          </a:prstGeom>
        </p:spPr>
        <p:txBody>
          <a:bodyPr lIns="93960" tIns="46800" rIns="93960" bIns="46800" anchor="b"/>
          <a:lstStyle/>
          <a:p>
            <a:pPr algn="r">
              <a:lnSpc>
                <a:spcPct val="100000"/>
              </a:lnSpc>
            </a:pPr>
            <a:fld id="{0E567C84-67CC-4412-987C-6F0B9E8C295D}" type="slidenum">
              <a:rPr lang="en-US" sz="1200">
                <a:solidFill>
                  <a:srgbClr val="000000"/>
                </a:solidFill>
                <a:latin typeface="+mn-lt"/>
                <a:ea typeface="ＭＳ Ｐゴシック"/>
              </a:rPr>
              <a:t>2</a:t>
            </a:fld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707760" y="4447440"/>
            <a:ext cx="5660640" cy="4212360"/>
          </a:xfrm>
          <a:prstGeom prst="rect">
            <a:avLst/>
          </a:prstGeom>
        </p:spPr>
        <p:txBody>
          <a:bodyPr lIns="93960" tIns="46800" rIns="93960" bIns="4680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80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66600" y="6593040"/>
            <a:ext cx="529200" cy="19728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>
              <a:lnSpc>
                <a:spcPct val="100000"/>
              </a:lnSpc>
            </a:pPr>
            <a:fld id="{8DD8C4C9-5D9D-45F7-8916-8E1AB6425AE4}" type="slidenum">
              <a:rPr lang="en-US" sz="1000">
                <a:solidFill>
                  <a:srgbClr val="023874"/>
                </a:solidFill>
                <a:latin typeface="Arial"/>
                <a:ea typeface="DejaVu Sans"/>
              </a:rPr>
              <a:t>‹#›</a:t>
            </a:fld>
            <a:endParaRPr/>
          </a:p>
        </p:txBody>
      </p:sp>
      <p:pic>
        <p:nvPicPr>
          <p:cNvPr id="2" name="Picture 4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66600" y="6593040"/>
            <a:ext cx="529200" cy="19728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>
              <a:lnSpc>
                <a:spcPct val="100000"/>
              </a:lnSpc>
            </a:pPr>
            <a:fld id="{5A4BC41E-7518-4E77-986C-5DB2D7156676}" type="slidenum">
              <a:rPr lang="en-US" sz="1000">
                <a:solidFill>
                  <a:srgbClr val="023874"/>
                </a:solidFill>
                <a:latin typeface="Arial"/>
                <a:ea typeface="DejaVu Sans"/>
              </a:rPr>
              <a:t>‹#›</a:t>
            </a:fld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74" name="CustomShape 1"/>
          <p:cNvSpPr/>
          <p:nvPr/>
        </p:nvSpPr>
        <p:spPr>
          <a:xfrm>
            <a:off x="66600" y="6593040"/>
            <a:ext cx="529200" cy="19728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>
              <a:lnSpc>
                <a:spcPct val="100000"/>
              </a:lnSpc>
            </a:pPr>
            <a:fld id="{77BD8BF3-1CC7-4BDA-B10A-1495E560C1E8}" type="slidenum">
              <a:rPr lang="en-US" sz="1000">
                <a:solidFill>
                  <a:srgbClr val="023874"/>
                </a:solidFill>
                <a:latin typeface="Arial"/>
                <a:ea typeface="DejaVu Sans"/>
              </a:rPr>
              <a:t>‹#›</a:t>
            </a:fld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fibrechannel.org/roadma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185360" y="3111480"/>
            <a:ext cx="4881240" cy="3313800"/>
          </a:xfrm>
          <a:prstGeom prst="rect">
            <a:avLst/>
          </a:prstGeom>
        </p:spPr>
        <p:txBody>
          <a:bodyPr lIns="0" tIns="45000" rIns="90000" bIns="0" anchor="b"/>
          <a:lstStyle/>
          <a:p>
            <a:r>
              <a:rPr lang="en-US" sz="3200">
                <a:solidFill>
                  <a:srgbClr val="FFFFFF"/>
                </a:solidFill>
                <a:latin typeface="Verdana"/>
                <a:ea typeface="Verdana"/>
              </a:rPr>
              <a:t>Fibre Channel Roadmap Graphics</a:t>
            </a:r>
            <a:endParaRPr/>
          </a:p>
          <a:p>
            <a:endParaRPr/>
          </a:p>
          <a:p>
            <a:r>
              <a:rPr lang="en-US" sz="2000" i="1">
                <a:solidFill>
                  <a:srgbClr val="FFFFFF"/>
                </a:solidFill>
                <a:latin typeface="Verdana"/>
                <a:ea typeface="Verdana"/>
              </a:rPr>
              <a:t>Scott Kipp</a:t>
            </a:r>
            <a:endParaRPr/>
          </a:p>
          <a:p>
            <a:r>
              <a:rPr lang="en-US" sz="2000" i="1">
                <a:solidFill>
                  <a:srgbClr val="FFFFFF"/>
                </a:solidFill>
                <a:latin typeface="Verdana"/>
                <a:ea typeface="Verdana"/>
              </a:rPr>
              <a:t>skipp@brocade.com</a:t>
            </a:r>
            <a:endParaRPr/>
          </a:p>
          <a:p>
            <a:endParaRPr/>
          </a:p>
          <a:p>
            <a:pPr>
              <a:lnSpc>
                <a:spcPct val="95000"/>
              </a:lnSpc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</p:sp>
      <p:pic>
        <p:nvPicPr>
          <p:cNvPr id="134" name="Picture 94"/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" y="1614240"/>
            <a:ext cx="7944120" cy="3597120"/>
          </a:xfrm>
          <a:prstGeom prst="rect">
            <a:avLst/>
          </a:prstGeom>
        </p:spPr>
      </p:pic>
      <p:sp>
        <p:nvSpPr>
          <p:cNvPr id="135" name="CustomShape 2"/>
          <p:cNvSpPr/>
          <p:nvPr/>
        </p:nvSpPr>
        <p:spPr>
          <a:xfrm>
            <a:off x="152280" y="3962520"/>
            <a:ext cx="2590200" cy="2284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Break out this circle and the key in a separate drawing.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The top data center should be broken out separate from the other data centers too.</a:t>
            </a:r>
            <a:endParaRPr/>
          </a:p>
        </p:txBody>
      </p:sp>
      <p:sp>
        <p:nvSpPr>
          <p:cNvPr id="5" name="CustomShape 1"/>
          <p:cNvSpPr/>
          <p:nvPr/>
        </p:nvSpPr>
        <p:spPr>
          <a:xfrm>
            <a:off x="628680" y="10008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Verdana"/>
                <a:ea typeface="Verdana"/>
              </a:rPr>
              <a:t>Data Centers and WAN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</p:sp>
      <p:pic>
        <p:nvPicPr>
          <p:cNvPr id="137" name="Picture 136"/>
          <p:cNvPicPr/>
          <p:nvPr/>
        </p:nvPicPr>
        <p:blipFill>
          <a:blip r:embed="rId2"/>
          <a:stretch>
            <a:fillRect/>
          </a:stretch>
        </p:blipFill>
        <p:spPr>
          <a:xfrm>
            <a:off x="650880" y="1579320"/>
            <a:ext cx="7944480" cy="3724200"/>
          </a:xfrm>
          <a:prstGeom prst="rect">
            <a:avLst/>
          </a:prstGeom>
        </p:spPr>
      </p:pic>
      <p:sp>
        <p:nvSpPr>
          <p:cNvPr id="4" name="CustomShape 1"/>
          <p:cNvSpPr/>
          <p:nvPr/>
        </p:nvSpPr>
        <p:spPr>
          <a:xfrm>
            <a:off x="514380" y="12396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Verdana"/>
                <a:ea typeface="Verdana"/>
              </a:rPr>
              <a:t>Data Center to WAN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200" y="1143000"/>
            <a:ext cx="5062320" cy="120276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2"/>
          <a:srcRect l="54189"/>
          <a:stretch/>
        </p:blipFill>
        <p:spPr>
          <a:xfrm>
            <a:off x="762000" y="2563830"/>
            <a:ext cx="6324600" cy="3298860"/>
          </a:xfrm>
          <a:prstGeom prst="rect">
            <a:avLst/>
          </a:prstGeom>
        </p:spPr>
      </p:pic>
      <p:sp>
        <p:nvSpPr>
          <p:cNvPr id="4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Verdana"/>
                <a:ea typeface="Verdana"/>
              </a:rPr>
              <a:t>Data Center Racks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/>
          <p:cNvPicPr/>
          <p:nvPr/>
        </p:nvPicPr>
        <p:blipFill>
          <a:blip r:embed="rId2"/>
          <a:stretch>
            <a:fillRect/>
          </a:stretch>
        </p:blipFill>
        <p:spPr>
          <a:xfrm>
            <a:off x="1488960" y="1640160"/>
            <a:ext cx="6204600" cy="3480120"/>
          </a:xfrm>
          <a:prstGeom prst="rect">
            <a:avLst/>
          </a:prstGeom>
        </p:spPr>
      </p:pic>
      <p:sp>
        <p:nvSpPr>
          <p:cNvPr id="3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Verdana"/>
                <a:ea typeface="Verdana"/>
              </a:rPr>
              <a:t>POD Data Center with Breakout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39"/>
          <p:cNvPicPr/>
          <p:nvPr/>
        </p:nvPicPr>
        <p:blipFill>
          <a:blip r:embed="rId2"/>
          <a:stretch>
            <a:fillRect/>
          </a:stretch>
        </p:blipFill>
        <p:spPr>
          <a:xfrm>
            <a:off x="1573560" y="1485720"/>
            <a:ext cx="5924520" cy="3452040"/>
          </a:xfrm>
          <a:prstGeom prst="rect">
            <a:avLst/>
          </a:prstGeom>
        </p:spPr>
      </p:pic>
      <p:sp>
        <p:nvSpPr>
          <p:cNvPr id="3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Verdana"/>
                <a:ea typeface="Verdana"/>
              </a:rPr>
              <a:t>POD Data Center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</p:sp>
      <p:pic>
        <p:nvPicPr>
          <p:cNvPr id="142" name="Picture 97"/>
          <p:cNvPicPr/>
          <p:nvPr/>
        </p:nvPicPr>
        <p:blipFill>
          <a:blip r:embed="rId2"/>
          <a:stretch>
            <a:fillRect/>
          </a:stretch>
        </p:blipFill>
        <p:spPr>
          <a:xfrm>
            <a:off x="1215720" y="1225800"/>
            <a:ext cx="6697080" cy="4122360"/>
          </a:xfrm>
          <a:prstGeom prst="rect">
            <a:avLst/>
          </a:prstGeom>
        </p:spPr>
      </p:pic>
      <p:sp>
        <p:nvSpPr>
          <p:cNvPr id="4" name="CustomShape 1"/>
          <p:cNvSpPr/>
          <p:nvPr/>
        </p:nvSpPr>
        <p:spPr>
          <a:xfrm>
            <a:off x="628680" y="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Verdana"/>
                <a:ea typeface="Verdana"/>
              </a:rPr>
              <a:t>Data Center Small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</p:sp>
      <p:pic>
        <p:nvPicPr>
          <p:cNvPr id="144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60" y="2286000"/>
            <a:ext cx="4943160" cy="3737160"/>
          </a:xfrm>
          <a:prstGeom prst="rect">
            <a:avLst/>
          </a:prstGeom>
        </p:spPr>
      </p:pic>
      <p:pic>
        <p:nvPicPr>
          <p:cNvPr id="145" name="Picture 144"/>
          <p:cNvPicPr/>
          <p:nvPr/>
        </p:nvPicPr>
        <p:blipFill>
          <a:blip r:embed="rId3"/>
          <a:stretch>
            <a:fillRect/>
          </a:stretch>
        </p:blipFill>
        <p:spPr>
          <a:xfrm>
            <a:off x="4298040" y="1012320"/>
            <a:ext cx="4571640" cy="3742560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628680" y="7620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Verdana"/>
                <a:ea typeface="Verdana"/>
              </a:rPr>
              <a:t>Data Center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</p:sp>
      <p:pic>
        <p:nvPicPr>
          <p:cNvPr id="149" name="Picture 148"/>
          <p:cNvPicPr/>
          <p:nvPr/>
        </p:nvPicPr>
        <p:blipFill>
          <a:blip r:embed="rId2"/>
          <a:stretch>
            <a:fillRect/>
          </a:stretch>
        </p:blipFill>
        <p:spPr>
          <a:xfrm>
            <a:off x="2103120" y="1566720"/>
            <a:ext cx="5205240" cy="4011120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609600" y="9804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Verdana"/>
                <a:ea typeface="Verdana"/>
              </a:rPr>
              <a:t>Mainframes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</p:sp>
      <p:pic>
        <p:nvPicPr>
          <p:cNvPr id="151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511560" y="1523880"/>
            <a:ext cx="4973040" cy="4390920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628680" y="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Verdana"/>
                <a:ea typeface="Verdana"/>
              </a:rPr>
              <a:t>Cabling Systems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3389701"/>
            <a:ext cx="3336083" cy="1715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47800"/>
            <a:ext cx="3124200" cy="1606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3704168" cy="1905000"/>
          </a:xfrm>
          <a:prstGeom prst="rect">
            <a:avLst/>
          </a:prstGeom>
        </p:spPr>
      </p:pic>
      <p:sp>
        <p:nvSpPr>
          <p:cNvPr id="14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Verdana"/>
                <a:ea typeface="Verdana"/>
              </a:rPr>
              <a:t>Fiber Optic Connections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96" y="3657601"/>
            <a:ext cx="2529704" cy="139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896760" y="0"/>
            <a:ext cx="7255440" cy="903960"/>
          </a:xfrm>
          <a:prstGeom prst="rect">
            <a:avLst/>
          </a:prstGeom>
        </p:spPr>
        <p:txBody>
          <a:bodyPr lIns="0" tIns="45000" rIns="90000" bIns="0" anchor="b"/>
          <a:lstStyle/>
          <a:p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</a:rPr>
              <a:t>The </a:t>
            </a:r>
            <a:r>
              <a:rPr lang="en-US" sz="2400" dirty="0" err="1">
                <a:solidFill>
                  <a:srgbClr val="FFFFFF"/>
                </a:solidFill>
                <a:latin typeface="Verdana"/>
                <a:ea typeface="Verdana"/>
              </a:rPr>
              <a:t>Fibre</a:t>
            </a: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</a:rPr>
              <a:t> Channel </a:t>
            </a:r>
            <a:r>
              <a:rPr lang="en-US" sz="2400" dirty="0" smtClean="0">
                <a:solidFill>
                  <a:srgbClr val="FFFFFF"/>
                </a:solidFill>
                <a:latin typeface="Verdana"/>
                <a:ea typeface="Verdana"/>
              </a:rPr>
              <a:t>Roadmap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16" name="CustomShape 2"/>
          <p:cNvSpPr/>
          <p:nvPr/>
        </p:nvSpPr>
        <p:spPr>
          <a:xfrm>
            <a:off x="952920" y="1270440"/>
            <a:ext cx="7999920" cy="4948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DejaVu Sans"/>
              </a:rPr>
              <a:t>Fibre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DejaVu Sans"/>
              </a:rPr>
              <a:t>Channle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 Roadmap resources can be found at:  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  <a:hlinkClick r:id="rId3"/>
              </a:rPr>
              <a:t>www.fibrechannel.org</a:t>
            </a:r>
            <a:r>
              <a:rPr lang="en-US" sz="2400" smtClean="0">
                <a:solidFill>
                  <a:srgbClr val="000000"/>
                </a:solidFill>
                <a:latin typeface="Arial"/>
                <a:ea typeface="DejaVu Sans"/>
                <a:hlinkClick r:id="rId3"/>
              </a:rPr>
              <a:t>/roadmap</a:t>
            </a:r>
            <a:r>
              <a:rPr lang="en-US" sz="240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2400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The resources include: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 pdf of the map for printing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This presentation that has the individual graphics that can be used in presentations.</a:t>
            </a:r>
            <a:endParaRPr dirty="0"/>
          </a:p>
          <a:p>
            <a:pPr>
              <a:lnSpc>
                <a:spcPct val="15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Verdana"/>
                <a:ea typeface="Verdana"/>
              </a:rPr>
              <a:t>Storage Triangle</a:t>
            </a:r>
            <a:endParaRPr dirty="0"/>
          </a:p>
        </p:txBody>
      </p:sp>
      <p:pic>
        <p:nvPicPr>
          <p:cNvPr id="155" name="Pictur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1739780"/>
            <a:ext cx="5381640" cy="355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Verdana"/>
                <a:ea typeface="Verdana"/>
              </a:rPr>
              <a:t>Whole Image of Front</a:t>
            </a:r>
            <a:endParaRPr/>
          </a:p>
        </p:txBody>
      </p:sp>
      <p:pic>
        <p:nvPicPr>
          <p:cNvPr id="118" name="Picture 117"/>
          <p:cNvPicPr/>
          <p:nvPr/>
        </p:nvPicPr>
        <p:blipFill>
          <a:blip r:embed="rId2"/>
          <a:stretch>
            <a:fillRect/>
          </a:stretch>
        </p:blipFill>
        <p:spPr>
          <a:xfrm>
            <a:off x="1478880" y="1242720"/>
            <a:ext cx="6201720" cy="465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Verdana"/>
                <a:ea typeface="Verdana"/>
              </a:rPr>
              <a:t>Whole Image of Back</a:t>
            </a:r>
            <a:endParaRPr/>
          </a:p>
        </p:txBody>
      </p:sp>
      <p:pic>
        <p:nvPicPr>
          <p:cNvPr id="120" name="Picture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1188720"/>
            <a:ext cx="6376320" cy="478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Verdana"/>
                <a:ea typeface="Verdana"/>
              </a:rPr>
              <a:t>Front Graphic</a:t>
            </a:r>
            <a:endParaRPr/>
          </a:p>
        </p:txBody>
      </p:sp>
      <p:pic>
        <p:nvPicPr>
          <p:cNvPr id="122" name="Picture 83"/>
          <p:cNvPicPr/>
          <p:nvPr/>
        </p:nvPicPr>
        <p:blipFill>
          <a:blip r:embed="rId2"/>
          <a:stretch>
            <a:fillRect/>
          </a:stretch>
        </p:blipFill>
        <p:spPr>
          <a:xfrm>
            <a:off x="4789800" y="2505240"/>
            <a:ext cx="3805200" cy="3484800"/>
          </a:xfrm>
          <a:prstGeom prst="rect">
            <a:avLst/>
          </a:prstGeom>
        </p:spPr>
      </p:pic>
      <p:pic>
        <p:nvPicPr>
          <p:cNvPr id="123" name="Picture 122"/>
          <p:cNvPicPr/>
          <p:nvPr/>
        </p:nvPicPr>
        <p:blipFill>
          <a:blip r:embed="rId3"/>
          <a:stretch>
            <a:fillRect/>
          </a:stretch>
        </p:blipFill>
        <p:spPr>
          <a:xfrm>
            <a:off x="605880" y="1471680"/>
            <a:ext cx="3708720" cy="454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Verdana"/>
                <a:ea typeface="Verdana"/>
              </a:rPr>
              <a:t>Fibre Channel Roadmap 2</a:t>
            </a:r>
            <a:endParaRPr/>
          </a:p>
        </p:txBody>
      </p:sp>
      <p:pic>
        <p:nvPicPr>
          <p:cNvPr id="12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03520" y="1752120"/>
            <a:ext cx="5809320" cy="374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</p:sp>
      <p:pic>
        <p:nvPicPr>
          <p:cNvPr id="127" name="Picture 87"/>
          <p:cNvPicPr/>
          <p:nvPr/>
        </p:nvPicPr>
        <p:blipFill>
          <a:blip r:embed="rId2"/>
          <a:stretch>
            <a:fillRect/>
          </a:stretch>
        </p:blipFill>
        <p:spPr>
          <a:xfrm>
            <a:off x="1756080" y="1540440"/>
            <a:ext cx="5485320" cy="4168440"/>
          </a:xfrm>
          <a:prstGeom prst="rect">
            <a:avLst/>
          </a:prstGeom>
        </p:spPr>
      </p:pic>
      <p:sp>
        <p:nvSpPr>
          <p:cNvPr id="4" name="CustomShape 1"/>
          <p:cNvSpPr/>
          <p:nvPr/>
        </p:nvSpPr>
        <p:spPr>
          <a:xfrm>
            <a:off x="628680" y="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Verdana"/>
                <a:ea typeface="Verdana"/>
              </a:rPr>
              <a:t>Module Types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</p:sp>
      <p:pic>
        <p:nvPicPr>
          <p:cNvPr id="12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7400" y="2085120"/>
            <a:ext cx="4210560" cy="3289680"/>
          </a:xfrm>
          <a:prstGeom prst="rect">
            <a:avLst/>
          </a:prstGeom>
        </p:spPr>
      </p:pic>
      <p:pic>
        <p:nvPicPr>
          <p:cNvPr id="130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49560" y="2082960"/>
            <a:ext cx="4102920" cy="3186720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628680" y="10008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Verdana"/>
                <a:ea typeface="Verdana"/>
              </a:rPr>
              <a:t>Link Reach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76280" y="100080"/>
            <a:ext cx="8219160" cy="740160"/>
          </a:xfrm>
          <a:prstGeom prst="rect">
            <a:avLst/>
          </a:prstGeom>
        </p:spPr>
        <p:txBody>
          <a:bodyPr lIns="0" tIns="45000" rIns="90000" bIns="0" anchor="b"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Verdana"/>
                <a:ea typeface="Verdana"/>
              </a:rPr>
              <a:t>Fibre Channel Port Shipments</a:t>
            </a:r>
            <a:endParaRPr/>
          </a:p>
        </p:txBody>
      </p:sp>
      <p:pic>
        <p:nvPicPr>
          <p:cNvPr id="13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89200" y="1762200"/>
            <a:ext cx="5056560" cy="394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131</Words>
  <Application>Microsoft Macintosh PowerPoint</Application>
  <PresentationFormat>On-screen Show (4:3)</PresentationFormat>
  <Paragraphs>32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DejaVu Sans</vt:lpstr>
      <vt:lpstr>ＭＳ Ｐゴシック</vt:lpstr>
      <vt:lpstr>StarSymbol</vt:lpstr>
      <vt:lpstr>Verdana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Kipp</dc:creator>
  <cp:lastModifiedBy>Sev Skoug</cp:lastModifiedBy>
  <cp:revision>6</cp:revision>
  <dcterms:modified xsi:type="dcterms:W3CDTF">2015-11-06T15:42:33Z</dcterms:modified>
</cp:coreProperties>
</file>